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Satisfy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26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atisfy-regular.fnt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30a308a5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30a308a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32752095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32752095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32752095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32752095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3275209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3275209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30a308a5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30a308a5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3275209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3275209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6be7ad22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be7ad22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be7ad2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be7ad2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1125"/>
            <a:ext cx="9143998" cy="55746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9845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atisfy"/>
                <a:ea typeface="Satisfy"/>
                <a:cs typeface="Satisfy"/>
                <a:sym typeface="Satisfy"/>
              </a:rPr>
              <a:t>Gastronomía </a:t>
            </a:r>
            <a:r>
              <a:rPr lang="es">
                <a:latin typeface="Satisfy"/>
                <a:ea typeface="Satisfy"/>
                <a:cs typeface="Satisfy"/>
                <a:sym typeface="Satisfy"/>
              </a:rPr>
              <a:t>romana</a:t>
            </a:r>
            <a:r>
              <a:rPr lang="es">
                <a:latin typeface="Satisfy"/>
                <a:ea typeface="Satisfy"/>
                <a:cs typeface="Satisfy"/>
                <a:sym typeface="Satisfy"/>
              </a:rPr>
              <a:t>😤🤭🤤</a:t>
            </a:r>
            <a:endParaRPr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355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atisfy"/>
                <a:ea typeface="Satisfy"/>
                <a:cs typeface="Satisfy"/>
                <a:sym typeface="Satisfy"/>
              </a:rPr>
              <a:t>He</a:t>
            </a:r>
            <a:r>
              <a:rPr lang="es">
                <a:latin typeface="Satisfy"/>
                <a:ea typeface="Satisfy"/>
                <a:cs typeface="Satisfy"/>
                <a:sym typeface="Satisfy"/>
              </a:rPr>
              <a:t>cho por: Mariona, Carla, Pol y Adrià</a:t>
            </a:r>
            <a:endParaRPr>
              <a:latin typeface="Satisfy"/>
              <a:ea typeface="Satisfy"/>
              <a:cs typeface="Satisfy"/>
              <a:sym typeface="Satisfy"/>
            </a:endParaRPr>
          </a:p>
        </p:txBody>
      </p:sp>
    </p:spTree>
  </p:cSld>
  <p:clrMapOvr>
    <a:masterClrMapping/>
  </p:clrMapOvr>
  <mc:AlternateContent>
    <mc:Choice Requires="p14">
      <p:transition spd="slow" p14:dur="1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26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ÍNDICE: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786300" y="914700"/>
            <a:ext cx="5627400" cy="3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1.¿Cómo eran las cenas romanas?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2.¿Cómo asistían a las cenas?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3.¿Cómo cenaban?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4.¿</a:t>
            </a:r>
            <a:r>
              <a:rPr lang="es">
                <a:solidFill>
                  <a:srgbClr val="FFFFFF"/>
                </a:solidFill>
              </a:rPr>
              <a:t>Qué es el gustatio?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5.</a:t>
            </a:r>
            <a:r>
              <a:rPr lang="es">
                <a:solidFill>
                  <a:srgbClr val="FFFFFF"/>
                </a:solidFill>
              </a:rPr>
              <a:t>Receta del gustatio.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6.¿Qué es la primera mensa?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7.Receta primera mensa.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1.</a:t>
            </a:r>
            <a:r>
              <a:rPr lang="es"/>
              <a:t>¿CÓMO ERAN LAS CENAS ROMANAS?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  <a:highlight>
                  <a:srgbClr val="E6B8AF"/>
                </a:highlight>
              </a:rPr>
              <a:t>El banquete romano era todo un ritual (exactamente como nuestras cenas en casa con invitados especiales) y además de proporcionar momentos de recreo durante los cuales se charlaba sobre los temas más dispares, se comentaban los sucesos de actualidad y se gozaba de distracciones y entretenimientos de toda clase.</a:t>
            </a:r>
            <a:r>
              <a:rPr lang="es" sz="1600">
                <a:solidFill>
                  <a:srgbClr val="000000"/>
                </a:solidFill>
                <a:highlight>
                  <a:srgbClr val="E6B8AF"/>
                </a:highlight>
              </a:rPr>
              <a:t> 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E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l 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anfitrión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 lo usaba para 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demostrar</a:t>
            </a:r>
            <a:r>
              <a:rPr b="1" lang="es" sz="1600">
                <a:solidFill>
                  <a:srgbClr val="000000"/>
                </a:solidFill>
                <a:highlight>
                  <a:srgbClr val="E6B8AF"/>
                </a:highlight>
              </a:rPr>
              <a:t> su poder y lujos</a:t>
            </a:r>
            <a:r>
              <a:rPr lang="es" sz="1600">
                <a:solidFill>
                  <a:srgbClr val="000000"/>
                </a:solidFill>
                <a:highlight>
                  <a:srgbClr val="E6B8AF"/>
                </a:highlight>
              </a:rPr>
              <a:t> y ofrecía a sus huéspedes los alimentos más extravagantes y lujosos posibles.</a:t>
            </a:r>
            <a:endParaRPr sz="1600">
              <a:solidFill>
                <a:srgbClr val="000000"/>
              </a:solidFill>
              <a:highlight>
                <a:srgbClr val="E6B8A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287" y="2772800"/>
            <a:ext cx="3863424" cy="215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12790" l="0" r="0" t="-12790"/>
          <a:stretch/>
        </p:blipFill>
        <p:spPr>
          <a:xfrm>
            <a:off x="-161125" y="-90625"/>
            <a:ext cx="9305126" cy="52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10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2.</a:t>
            </a:r>
            <a:r>
              <a:rPr lang="es"/>
              <a:t>¿CÓMO ASISTÍAN A LAS CENAS?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70950" y="1017725"/>
            <a:ext cx="7518600" cy="26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600">
                <a:solidFill>
                  <a:srgbClr val="000000"/>
                </a:solidFill>
                <a:highlight>
                  <a:srgbClr val="FFFFFF"/>
                </a:highlight>
              </a:rPr>
              <a:t>Cada invitado llegaba vestido de forma sencilla (la</a:t>
            </a:r>
            <a:r>
              <a:rPr lang="es" sz="1600">
                <a:highlight>
                  <a:srgbClr val="FFFFFF"/>
                </a:highlight>
              </a:rPr>
              <a:t> </a:t>
            </a:r>
            <a:r>
              <a:rPr i="1" lang="es" sz="1600">
                <a:solidFill>
                  <a:srgbClr val="CC4125"/>
                </a:solidFill>
                <a:highlight>
                  <a:srgbClr val="FFFFFF"/>
                </a:highlight>
              </a:rPr>
              <a:t>vestis cenatoria</a:t>
            </a:r>
            <a:r>
              <a:rPr lang="es" sz="1600">
                <a:highlight>
                  <a:srgbClr val="FFFFFF"/>
                </a:highlight>
              </a:rPr>
              <a:t>) </a:t>
            </a:r>
            <a:r>
              <a:rPr lang="es" sz="1600">
                <a:solidFill>
                  <a:srgbClr val="000000"/>
                </a:solidFill>
                <a:highlight>
                  <a:srgbClr val="FFFFFF"/>
                </a:highlight>
              </a:rPr>
              <a:t>y acompañado por su propio esclavo personal. Se </a:t>
            </a:r>
            <a:r>
              <a:rPr lang="es" sz="1600">
                <a:solidFill>
                  <a:srgbClr val="000000"/>
                </a:solidFill>
                <a:highlight>
                  <a:srgbClr val="FFFFFF"/>
                </a:highlight>
              </a:rPr>
              <a:t>lavaba</a:t>
            </a:r>
            <a:r>
              <a:rPr lang="es" sz="1600">
                <a:solidFill>
                  <a:srgbClr val="000000"/>
                </a:solidFill>
                <a:highlight>
                  <a:srgbClr val="FFFFFF"/>
                </a:highlight>
              </a:rPr>
              <a:t> los pies y las manos antes de la cena y se acomodaba en la habitación especial donde se consumía la cena, que sería llamada</a:t>
            </a:r>
            <a:r>
              <a:rPr lang="es" sz="1600">
                <a:highlight>
                  <a:srgbClr val="FFFFFF"/>
                </a:highlight>
              </a:rPr>
              <a:t> </a:t>
            </a:r>
            <a:r>
              <a:rPr i="1" lang="es" sz="1600">
                <a:solidFill>
                  <a:srgbClr val="CC4125"/>
                </a:solidFill>
                <a:highlight>
                  <a:srgbClr val="FFFFFF"/>
                </a:highlight>
              </a:rPr>
              <a:t>triclínium</a:t>
            </a:r>
            <a:r>
              <a:rPr lang="es" sz="1600">
                <a:highlight>
                  <a:srgbClr val="FFFFFF"/>
                </a:highlight>
              </a:rPr>
              <a:t>. </a:t>
            </a:r>
            <a:endParaRPr sz="1600">
              <a:highlight>
                <a:srgbClr val="FFFFFF"/>
              </a:highlight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6324" y="3284400"/>
            <a:ext cx="2146374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500" y="3160475"/>
            <a:ext cx="2036275" cy="16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3.¿</a:t>
            </a:r>
            <a:r>
              <a:rPr lang="es"/>
              <a:t>CÓMO CENABAN</a:t>
            </a:r>
            <a:r>
              <a:rPr lang="es"/>
              <a:t>?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L</a:t>
            </a:r>
            <a:r>
              <a:rPr lang="es" sz="1600">
                <a:solidFill>
                  <a:srgbClr val="000000"/>
                </a:solidFill>
              </a:rPr>
              <a:t>as personas se recostaban en un sillón especialmente diseñado, el </a:t>
            </a:r>
            <a:r>
              <a:rPr i="1" lang="es" sz="1600">
                <a:solidFill>
                  <a:srgbClr val="000000"/>
                </a:solidFill>
              </a:rPr>
              <a:t>lectus triclinaris</a:t>
            </a:r>
            <a:r>
              <a:rPr lang="es" sz="1600">
                <a:solidFill>
                  <a:srgbClr val="000000"/>
                </a:solidFill>
              </a:rPr>
              <a:t>. Alrededor de la mesa, (</a:t>
            </a:r>
            <a:r>
              <a:rPr i="1" lang="es" sz="1600">
                <a:solidFill>
                  <a:srgbClr val="000000"/>
                </a:solidFill>
              </a:rPr>
              <a:t>mensa</a:t>
            </a:r>
            <a:r>
              <a:rPr lang="es" sz="1600">
                <a:solidFill>
                  <a:srgbClr val="000000"/>
                </a:solidFill>
              </a:rPr>
              <a:t>) tres de estos </a:t>
            </a:r>
            <a:r>
              <a:rPr i="1" lang="es" sz="1600">
                <a:solidFill>
                  <a:srgbClr val="000000"/>
                </a:solidFill>
              </a:rPr>
              <a:t>lecta</a:t>
            </a:r>
            <a:r>
              <a:rPr lang="es" sz="1600">
                <a:solidFill>
                  <a:srgbClr val="000000"/>
                </a:solidFill>
              </a:rPr>
              <a:t> eran acomodados en forma de semicírculo, para que los esclavos pudieran servir fácilmente, y un máximo de tres personas comían echados en cada </a:t>
            </a:r>
            <a:r>
              <a:rPr i="1" lang="es" sz="1600">
                <a:solidFill>
                  <a:srgbClr val="000000"/>
                </a:solidFill>
              </a:rPr>
              <a:t>lectus</a:t>
            </a:r>
            <a:r>
              <a:rPr lang="es" sz="1600">
                <a:solidFill>
                  <a:srgbClr val="000000"/>
                </a:solidFill>
              </a:rPr>
              <a:t> (con las caras orientadas al centro de la mesa). Cualquier invitado adicional se sentaba en una silla.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000000"/>
                </a:solidFill>
              </a:rPr>
              <a:t>Para facilitar el servicio los manjares eran trinchados por un esclavo en trozos pequeños del tamaño adecuado. Cada invitado sustentaba su plato con la mano izquierda, no se usaba tenedor y la comida se cogía con la mano, considerándose como señal de elegancia comer con la punta de los dedos sin embadurnarse las manos ni la cara.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05675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type="title"/>
          </p:nvPr>
        </p:nvSpPr>
        <p:spPr>
          <a:xfrm>
            <a:off x="623400" y="16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¿4.QUÉ ES EL GUSTATIO?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253" y="3713775"/>
            <a:ext cx="2387500" cy="13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260750" y="960825"/>
            <a:ext cx="71724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highlight>
                  <a:schemeClr val="lt1"/>
                </a:highlight>
              </a:rPr>
              <a:t>El </a:t>
            </a:r>
            <a:r>
              <a:rPr i="1" lang="es" sz="1600">
                <a:highlight>
                  <a:schemeClr val="lt1"/>
                </a:highlight>
              </a:rPr>
              <a:t>Gustatio</a:t>
            </a:r>
            <a:r>
              <a:rPr lang="es" sz="1600">
                <a:highlight>
                  <a:schemeClr val="lt1"/>
                </a:highlight>
              </a:rPr>
              <a:t> o </a:t>
            </a:r>
            <a:r>
              <a:rPr i="1" lang="es" sz="1600">
                <a:highlight>
                  <a:schemeClr val="lt1"/>
                </a:highlight>
              </a:rPr>
              <a:t>Promulsis</a:t>
            </a:r>
            <a:r>
              <a:rPr lang="es" sz="1600">
                <a:highlight>
                  <a:schemeClr val="lt1"/>
                </a:highlight>
              </a:rPr>
              <a:t> solía anticipar los platos fuertes de la cena (</a:t>
            </a:r>
            <a:r>
              <a:rPr i="1" lang="es" sz="1600">
                <a:highlight>
                  <a:schemeClr val="lt1"/>
                </a:highlight>
              </a:rPr>
              <a:t>primae mensae</a:t>
            </a:r>
            <a:r>
              <a:rPr lang="es" sz="1600">
                <a:highlight>
                  <a:schemeClr val="lt1"/>
                </a:highlight>
              </a:rPr>
              <a:t>). </a:t>
            </a:r>
            <a:endParaRPr sz="16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>
                <a:highlight>
                  <a:schemeClr val="lt1"/>
                </a:highlight>
              </a:rPr>
              <a:t>Durante esta primera parte de la cena se servían bebidas alcohólicas y varios refrigerados, platos ligeros y sabrosos que incluían vegetales crudos y mariscos y podían cerrarse con erizos de mar, ostras y salchichas.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5.RECETA GUSTATIO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7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C27BA0"/>
                </a:highlight>
              </a:rPr>
              <a:t>En el Gustatio solían comer alimentos más ligeros, por lo que nosotros hemos escogido como Gustatio unas uvas, alimento mencionado miles de veces en la cultura roman</a:t>
            </a:r>
            <a:r>
              <a:rPr lang="es">
                <a:highlight>
                  <a:srgbClr val="C27BA0"/>
                </a:highlight>
              </a:rPr>
              <a:t>a</a:t>
            </a:r>
            <a:r>
              <a:rPr lang="es"/>
              <a:t>. 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0773" y="2571750"/>
            <a:ext cx="1872326" cy="210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6.¿QUÉ ES LA PRIMA MENSA?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La Prima Mensa era considerada el plato principal de la cena. La Prima Mensa era el plato que seguía al Gustatio.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</a:rPr>
              <a:t>En la Prima Mensa se solían servir platos fuertes como la carne, marisco, … es decir, eran platos más </a:t>
            </a:r>
            <a:r>
              <a:rPr lang="es">
                <a:solidFill>
                  <a:srgbClr val="000000"/>
                </a:solidFill>
              </a:rPr>
              <a:t>elaborados y más cargados</a:t>
            </a:r>
            <a:r>
              <a:rPr lang="es">
                <a:solidFill>
                  <a:srgbClr val="000000"/>
                </a:solidFill>
              </a:rPr>
              <a:t> que el Gustatio.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075" y="2645875"/>
            <a:ext cx="7699925" cy="249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525" y="0"/>
            <a:ext cx="9455700" cy="54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>
            <p:ph type="title"/>
          </p:nvPr>
        </p:nvSpPr>
        <p:spPr>
          <a:xfrm>
            <a:off x="175150" y="285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7.RECETA PRIMA MENSA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84125" y="2068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highlight>
                  <a:srgbClr val="DD7E6B"/>
                </a:highlight>
              </a:rPr>
              <a:t>Como Prima Mensa hemos decidido hacer carne a la brasa, un manjar muy común de la época puesto que los romanos no tenían </a:t>
            </a:r>
            <a:r>
              <a:rPr lang="es" sz="1700">
                <a:solidFill>
                  <a:srgbClr val="000000"/>
                </a:solidFill>
                <a:highlight>
                  <a:srgbClr val="DD7E6B"/>
                </a:highlight>
              </a:rPr>
              <a:t>vitrocerámicas</a:t>
            </a:r>
            <a:r>
              <a:rPr lang="es" sz="1700">
                <a:solidFill>
                  <a:srgbClr val="000000"/>
                </a:solidFill>
                <a:highlight>
                  <a:srgbClr val="DD7E6B"/>
                </a:highlight>
              </a:rPr>
              <a:t> y la única manera de cocinar la carne era en las brasas.</a:t>
            </a:r>
            <a:endParaRPr sz="17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INGREDIENTES: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s">
                <a:solidFill>
                  <a:srgbClr val="000000"/>
                </a:solidFill>
              </a:rPr>
              <a:t>Carne cruda.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s">
                <a:solidFill>
                  <a:srgbClr val="000000"/>
                </a:solidFill>
              </a:rPr>
              <a:t>Sal (opcional)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s">
                <a:solidFill>
                  <a:srgbClr val="000000"/>
                </a:solidFill>
              </a:rPr>
              <a:t>Cuchillo / palo para agujerear la carne.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