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9144000"/>
  <p:notesSz cx="6858000" cy="9144000"/>
  <p:embeddedFontLst>
    <p:embeddedFont>
      <p:font typeface="Roboto"/>
      <p:regular r:id="rId24"/>
      <p:bold r:id="rId25"/>
      <p:italic r:id="rId26"/>
      <p:boldItalic r:id="rId27"/>
    </p:embeddedFont>
    <p:embeddedFont>
      <p:font typeface="Amatic SC"/>
      <p:regular r:id="rId28"/>
      <p:bold r:id="rId29"/>
    </p:embeddedFont>
    <p:embeddedFont>
      <p:font typeface="Source Code Pro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898C348-73E3-4FD4-9DFD-ED0E160BD6BC}">
  <a:tblStyle styleId="{D898C348-73E3-4FD4-9DFD-ED0E160BD6B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3E7CF0DD-7D12-40BE-B26D-4CC024F07BC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AmaticSC-regular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maticSC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ourceCodePro-bold.fntdata"/><Relationship Id="rId30" Type="http://schemas.openxmlformats.org/officeDocument/2006/relationships/font" Target="fonts/SourceCodePro-regular.fntdata"/><Relationship Id="rId11" Type="http://schemas.openxmlformats.org/officeDocument/2006/relationships/slide" Target="slides/slide6.xml"/><Relationship Id="rId33" Type="http://schemas.openxmlformats.org/officeDocument/2006/relationships/font" Target="fonts/SourceCodePro-boldItalic.fntdata"/><Relationship Id="rId10" Type="http://schemas.openxmlformats.org/officeDocument/2006/relationships/slide" Target="slides/slide5.xml"/><Relationship Id="rId32" Type="http://schemas.openxmlformats.org/officeDocument/2006/relationships/font" Target="fonts/SourceCodePr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b94a65a377_0_3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b94a65a377_0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690f36ebb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2690f36ebbc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690f36ebbc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2690f36ebbc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b8a531fd8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2b8a531fd89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b8a531fd8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2b8a531fd89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690f36ebb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2690f36ebb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22867"/>
            <a:ext cx="8520600" cy="358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5187200"/>
            <a:ext cx="8520600" cy="94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653700"/>
            <a:ext cx="8520600" cy="264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44061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457200" y="273600"/>
            <a:ext cx="822930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457200" y="1604520"/>
            <a:ext cx="82293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1070000"/>
            <a:ext cx="3538500" cy="47181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638233"/>
            <a:ext cx="8520600" cy="445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638233"/>
            <a:ext cx="3999900" cy="445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638233"/>
            <a:ext cx="3999900" cy="445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412467"/>
            <a:ext cx="8537700" cy="9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441867"/>
            <a:ext cx="4045200" cy="228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3793630"/>
            <a:ext cx="4045200" cy="17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638233"/>
            <a:ext cx="8520600" cy="44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gruposorganizados.com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231650" y="187398"/>
            <a:ext cx="8520600" cy="94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COLÒNIES 2N ESO</a:t>
            </a:r>
            <a:endParaRPr/>
          </a:p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593900" y="979175"/>
            <a:ext cx="7552800" cy="94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PANTÀ DE SAU</a:t>
            </a:r>
            <a:endParaRPr sz="290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2225" y="1733500"/>
            <a:ext cx="6296248" cy="368552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882250" y="5475800"/>
            <a:ext cx="52194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US" sz="2600"/>
              <a:t>INS Montgròs, del 19 al 22 de març del 2024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" name="Google Shape;123;p23"/>
          <p:cNvGraphicFramePr/>
          <p:nvPr/>
        </p:nvGraphicFramePr>
        <p:xfrm>
          <a:off x="621813" y="1504600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{3E7CF0DD-7D12-40BE-B26D-4CC024F07BCA}</a:tableStyleId>
              </a:tblPr>
              <a:tblGrid>
                <a:gridCol w="1582525"/>
                <a:gridCol w="1582525"/>
                <a:gridCol w="1570250"/>
                <a:gridCol w="1582525"/>
                <a:gridCol w="1582525"/>
              </a:tblGrid>
              <a:tr h="471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iberation Serif"/>
                        <a:ea typeface="Liberation Serif"/>
                        <a:cs typeface="Liberation Serif"/>
                        <a:sym typeface="Liberation Serif"/>
                      </a:endParaRPr>
                    </a:p>
                  </a:txBody>
                  <a:tcPr marT="34925" marB="34925" marR="34925" marL="343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1r dia</a:t>
                      </a:r>
                      <a:endParaRPr sz="1600">
                        <a:latin typeface="Liberation Serif"/>
                        <a:ea typeface="Liberation Serif"/>
                        <a:cs typeface="Liberation Serif"/>
                        <a:sym typeface="Liberation Serif"/>
                      </a:endParaRPr>
                    </a:p>
                  </a:txBody>
                  <a:tcPr marT="34925" marB="34925" marR="34925" marL="343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FF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2n dia</a:t>
                      </a:r>
                      <a:endParaRPr sz="1600">
                        <a:latin typeface="Liberation Serif"/>
                        <a:ea typeface="Liberation Serif"/>
                        <a:cs typeface="Liberation Serif"/>
                        <a:sym typeface="Liberation Serif"/>
                      </a:endParaRPr>
                    </a:p>
                  </a:txBody>
                  <a:tcPr marT="34925" marB="34925" marR="34925" marL="343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FF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3r dia</a:t>
                      </a:r>
                      <a:endParaRPr sz="1600">
                        <a:latin typeface="Liberation Serif"/>
                        <a:ea typeface="Liberation Serif"/>
                        <a:cs typeface="Liberation Serif"/>
                        <a:sym typeface="Liberation Serif"/>
                      </a:endParaRPr>
                    </a:p>
                  </a:txBody>
                  <a:tcPr marT="34925" marB="34925" marR="34925" marL="343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FF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4rt dia</a:t>
                      </a:r>
                      <a:endParaRPr sz="1600">
                        <a:latin typeface="Liberation Serif"/>
                        <a:ea typeface="Liberation Serif"/>
                        <a:cs typeface="Liberation Serif"/>
                        <a:sym typeface="Liberation Serif"/>
                      </a:endParaRPr>
                    </a:p>
                  </a:txBody>
                  <a:tcPr marT="34925" marB="34925" marR="34925" marL="343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FFE7"/>
                    </a:solidFill>
                  </a:tcPr>
                </a:tc>
              </a:tr>
              <a:tr h="965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Matí</a:t>
                      </a:r>
                      <a:endParaRPr sz="1700">
                        <a:latin typeface="Liberation Serif"/>
                        <a:ea typeface="Liberation Serif"/>
                        <a:cs typeface="Liberation Serif"/>
                        <a:sym typeface="Liberation Serif"/>
                      </a:endParaRPr>
                    </a:p>
                  </a:txBody>
                  <a:tcPr marT="34925" marB="34925" marR="34925" marL="343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FF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/>
                        <a:t>Arribada i instal·lació</a:t>
                      </a:r>
                      <a:r>
                        <a:rPr b="1" lang="en-US" sz="1800"/>
                        <a:t> </a:t>
                      </a:r>
                      <a:endParaRPr b="1" sz="1800"/>
                    </a:p>
                  </a:txBody>
                  <a:tcPr marT="34925" marB="34925" marR="34925" marL="343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/>
                        <a:t>S.O.S. Emergència climàtica</a:t>
                      </a:r>
                      <a:br>
                        <a:rPr b="1" lang="en-US" sz="1800"/>
                      </a:br>
                      <a:endParaRPr b="1" sz="1800"/>
                    </a:p>
                  </a:txBody>
                  <a:tcPr marT="34925" marB="34925" marR="34925" marL="343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/>
                        <a:t>Biomimètica</a:t>
                      </a:r>
                      <a:r>
                        <a:rPr b="1" lang="en-US" sz="1800"/>
                        <a:t> </a:t>
                      </a:r>
                      <a:endParaRPr b="1" sz="1800"/>
                    </a:p>
                  </a:txBody>
                  <a:tcPr marT="34925" marB="34925" marR="34925" marL="343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/>
                        <a:t>Olimpiades</a:t>
                      </a:r>
                      <a:endParaRPr b="1" sz="1500"/>
                    </a:p>
                  </a:txBody>
                  <a:tcPr marT="34925" marB="34925" marR="34925" marL="343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</a:tr>
              <a:tr h="716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Tarda</a:t>
                      </a:r>
                      <a:endParaRPr sz="1700">
                        <a:latin typeface="Liberation Serif"/>
                        <a:ea typeface="Liberation Serif"/>
                        <a:cs typeface="Liberation Serif"/>
                        <a:sym typeface="Liberation Serif"/>
                      </a:endParaRPr>
                    </a:p>
                  </a:txBody>
                  <a:tcPr marT="34925" marB="34925" marR="34925" marL="343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FF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/>
                        <a:t>Gimcana climàtica</a:t>
                      </a:r>
                      <a:r>
                        <a:rPr b="1" lang="en-US" sz="1800"/>
                        <a:t> </a:t>
                      </a:r>
                      <a:endParaRPr b="1" sz="1800"/>
                    </a:p>
                  </a:txBody>
                  <a:tcPr marT="34925" marB="34925" marR="34925" marL="343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/>
                        <a:t>Sortida de descoberta</a:t>
                      </a:r>
                      <a:r>
                        <a:rPr b="1" lang="en-US" sz="1800"/>
                        <a:t> </a:t>
                      </a:r>
                      <a:endParaRPr b="1" sz="1800"/>
                    </a:p>
                  </a:txBody>
                  <a:tcPr marT="34925" marB="34925" marR="34925" marL="343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/>
                        <a:t>Parc d’aventura</a:t>
                      </a:r>
                      <a:endParaRPr b="1" sz="1500"/>
                    </a:p>
                  </a:txBody>
                  <a:tcPr marT="34925" marB="34925" marR="34925" marL="343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/>
                        <a:t>Comiat</a:t>
                      </a:r>
                      <a:r>
                        <a:rPr b="1" lang="en-US" sz="1800"/>
                        <a:t> </a:t>
                      </a:r>
                      <a:endParaRPr b="1" sz="1800"/>
                    </a:p>
                  </a:txBody>
                  <a:tcPr marT="34925" marB="34925" marR="34925" marL="343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</a:tr>
              <a:tr h="471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Nit</a:t>
                      </a:r>
                      <a:endParaRPr sz="1700">
                        <a:latin typeface="Liberation Serif"/>
                        <a:ea typeface="Liberation Serif"/>
                        <a:cs typeface="Liberation Serif"/>
                        <a:sym typeface="Liberation Serif"/>
                      </a:endParaRPr>
                    </a:p>
                  </a:txBody>
                  <a:tcPr marT="34925" marB="34925" marR="34925" marL="343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FF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/>
                        <a:t>El joc de nit</a:t>
                      </a:r>
                      <a:r>
                        <a:rPr b="1" lang="en-US" sz="1800"/>
                        <a:t> </a:t>
                      </a:r>
                      <a:endParaRPr b="1" sz="1800"/>
                    </a:p>
                  </a:txBody>
                  <a:tcPr marT="34925" marB="34925" marR="34925" marL="343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rgbClr val="FF00FF"/>
                          </a:solidFill>
                        </a:rPr>
                        <a:t>Joc de nit</a:t>
                      </a:r>
                      <a:endParaRPr b="1" sz="1600">
                        <a:solidFill>
                          <a:srgbClr val="FF00FF"/>
                        </a:solidFill>
                      </a:endParaRPr>
                    </a:p>
                  </a:txBody>
                  <a:tcPr marT="34925" marB="34925" marR="34925" marL="343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/>
                        <a:t>Festa de comiat</a:t>
                      </a:r>
                      <a:r>
                        <a:rPr b="1" lang="en-US" sz="1800"/>
                        <a:t> </a:t>
                      </a:r>
                      <a:endParaRPr b="1" sz="1800"/>
                    </a:p>
                  </a:txBody>
                  <a:tcPr marT="34925" marB="34925" marR="34925" marL="343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/>
                    </a:p>
                  </a:txBody>
                  <a:tcPr marT="34925" marB="34925" marR="34925" marL="343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</a:tr>
            </a:tbl>
          </a:graphicData>
        </a:graphic>
      </p:graphicFrame>
      <p:sp>
        <p:nvSpPr>
          <p:cNvPr id="124" name="Google Shape;124;p23"/>
          <p:cNvSpPr txBox="1"/>
          <p:nvPr/>
        </p:nvSpPr>
        <p:spPr>
          <a:xfrm>
            <a:off x="177025" y="4275200"/>
            <a:ext cx="8756700" cy="21858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accent1"/>
                </a:solidFill>
              </a:rPr>
              <a:t>Gimcana cliimàtica: </a:t>
            </a:r>
            <a:r>
              <a:rPr lang="en-US" sz="1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Es una Cursa d’orientació on haurem de descobrir els Objectius pel Desenvolupament Sostenible amagats per la finca, tot superant</a:t>
            </a:r>
            <a:endParaRPr sz="1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les proves que ens presentin i entenent així com d’importants són per la Terra!</a:t>
            </a:r>
            <a:endParaRPr sz="1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accent1"/>
                </a:solidFill>
              </a:rPr>
              <a:t>Joc de nit</a:t>
            </a:r>
            <a:r>
              <a:rPr lang="en-US" sz="1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: Adaptats al grup, gaudirem dels jocs de nit més divertits als entorns de la casa!</a:t>
            </a:r>
            <a:endParaRPr sz="1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accent1"/>
                </a:solidFill>
              </a:rPr>
              <a:t>S.O.S. Emergència Climàtica: </a:t>
            </a:r>
            <a:r>
              <a:rPr lang="en-US" sz="1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joc de rol tipus gimcana on els infants descobriran quines mesures han de prendre per a salvar el futur d’un planeta avocat al</a:t>
            </a:r>
            <a:endParaRPr sz="1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desastre. Ho aconseguiran? El treball en equip i la presa de decisions seran claus!</a:t>
            </a:r>
            <a:endParaRPr sz="1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accent1"/>
                </a:solidFill>
              </a:rPr>
              <a:t>Sortida de descoberta: </a:t>
            </a:r>
            <a:r>
              <a:rPr lang="en-US" sz="1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Excursió de descoberta de l’entorn on realitzarem una aproximació a la flora i fauna de la zona a través d’una caminada</a:t>
            </a:r>
            <a:endParaRPr sz="1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interpretativa (l</a:t>
            </a:r>
            <a:r>
              <a:rPr i="1" lang="en-US" sz="1000">
                <a:solidFill>
                  <a:schemeClr val="accent1"/>
                </a:solidFill>
              </a:rPr>
              <a:t>a dificultat de la ruta dependrà de l’edat dels i les participants</a:t>
            </a:r>
            <a:r>
              <a:rPr lang="en-US" sz="1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1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accent1"/>
                </a:solidFill>
              </a:rPr>
              <a:t>El rusc: </a:t>
            </a:r>
            <a:r>
              <a:rPr lang="en-US" sz="1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Programa de bioeducació orientat des d’una perspectiva </a:t>
            </a:r>
            <a:r>
              <a:rPr i="1" lang="en-US" sz="1000">
                <a:solidFill>
                  <a:schemeClr val="accent1"/>
                </a:solidFill>
              </a:rPr>
              <a:t>natural decision making. </a:t>
            </a:r>
            <a:r>
              <a:rPr lang="en-US" sz="1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L’activitat dóna un primer pas en l’àmbit de la ciència i la</a:t>
            </a:r>
            <a:endParaRPr sz="1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tecnologia connectant-la amb models, estratègies i patrons bioinspirats.</a:t>
            </a:r>
            <a:endParaRPr sz="1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accent1"/>
                </a:solidFill>
              </a:rPr>
              <a:t>Parc d’Aventura</a:t>
            </a:r>
            <a:r>
              <a:rPr lang="en-US" sz="1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: Viurem una jornada inoblidable tot sortejant els ponts penjants, tirolines i xarxes que ens anirem trobant pel circuit entre arbres.</a:t>
            </a:r>
            <a:endParaRPr sz="1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Aprendrem nocions sobre l’escalada i l’equilibri mentre ens ho passem d’allò més bé.</a:t>
            </a:r>
            <a:endParaRPr sz="1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accent1"/>
                </a:solidFill>
              </a:rPr>
              <a:t>Festa de comiat</a:t>
            </a:r>
            <a:r>
              <a:rPr lang="en-US" sz="1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: Farem actuacions i danses amb els nostres companys i companyes. Una nit màgica que de ben segur recordarem!</a:t>
            </a:r>
            <a:endParaRPr sz="1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accent1"/>
                </a:solidFill>
              </a:rPr>
              <a:t>Olimpíades</a:t>
            </a:r>
            <a:r>
              <a:rPr lang="en-US" sz="1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: Jugarem pels prats amb els nostres amics i amigues tot competint amb els nostres equips per superar les proves i jocs.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3"/>
          <p:cNvSpPr txBox="1"/>
          <p:nvPr>
            <p:ph idx="4294967295" type="title"/>
          </p:nvPr>
        </p:nvSpPr>
        <p:spPr>
          <a:xfrm>
            <a:off x="871800" y="174900"/>
            <a:ext cx="7400400" cy="9975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PROGRAMA I HORARIS</a:t>
            </a:r>
            <a:endParaRPr sz="4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/>
        </p:nvSpPr>
        <p:spPr>
          <a:xfrm>
            <a:off x="555900" y="4400100"/>
            <a:ext cx="803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200" y="1059975"/>
            <a:ext cx="8576749" cy="570002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4"/>
          <p:cNvSpPr txBox="1"/>
          <p:nvPr>
            <p:ph idx="4294967295" type="title"/>
          </p:nvPr>
        </p:nvSpPr>
        <p:spPr>
          <a:xfrm>
            <a:off x="865375" y="62475"/>
            <a:ext cx="7400400" cy="9975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menú orientatiu</a:t>
            </a:r>
            <a:endParaRPr sz="4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5713" y="4584263"/>
            <a:ext cx="2733675" cy="166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5"/>
          <p:cNvSpPr/>
          <p:nvPr/>
        </p:nvSpPr>
        <p:spPr>
          <a:xfrm>
            <a:off x="468750" y="1236600"/>
            <a:ext cx="8206500" cy="40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50" lIns="90000" spcFirstLastPara="1" rIns="90000" wrap="square" tIns="15227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Ordre, higiene i neteja</a:t>
            </a:r>
            <a:endParaRPr b="1" sz="2000"/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Aquesta instal·lació és al vostre servei i al de molts altres grups i us preguem que feu tot el possible per respectar les normes, cuidar la casa i el seu entorn i, si s'escau, contribuir a la seva millora.</a:t>
            </a:r>
            <a:endParaRPr sz="2000"/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-US" sz="2000"/>
              <a:t>Cal respectar el mobiliari, estris, mapes i pòsters de la casa.</a:t>
            </a:r>
            <a:endParaRPr sz="20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-US" sz="2000"/>
              <a:t>Cal mantenir netes les sales, menjador, habitacions i entorns de la casa.</a:t>
            </a:r>
            <a:endParaRPr sz="20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-US" sz="2000"/>
              <a:t>El personal de la casa neteja els lavabos un cop al dia.</a:t>
            </a:r>
            <a:endParaRPr sz="2000"/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39" name="Google Shape;139;p25"/>
          <p:cNvSpPr txBox="1"/>
          <p:nvPr>
            <p:ph idx="4294967295" type="title"/>
          </p:nvPr>
        </p:nvSpPr>
        <p:spPr>
          <a:xfrm>
            <a:off x="871400" y="137425"/>
            <a:ext cx="7400400" cy="9975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acords i criteris de convivència</a:t>
            </a:r>
            <a:endParaRPr sz="4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/>
          <p:nvPr/>
        </p:nvSpPr>
        <p:spPr>
          <a:xfrm>
            <a:off x="368425" y="1224123"/>
            <a:ext cx="8206500" cy="466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50" lIns="90000" spcFirstLastPara="1" rIns="90000" wrap="square" tIns="152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Habitacions</a:t>
            </a:r>
            <a:endParaRPr b="1" sz="2000"/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Font typeface="Verdana"/>
              <a:buChar char="❏"/>
            </a:pPr>
            <a:r>
              <a:rPr lang="en-US" sz="2000"/>
              <a:t>A les habitacions no es pot menjar, beure, ni guardar cap mena d’aliment.</a:t>
            </a:r>
            <a:endParaRPr sz="2000"/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-US" sz="2000"/>
              <a:t>No es poden treure mantes o llençols de les habitacions, ni moure les lliteres de lloc.</a:t>
            </a:r>
            <a:endParaRPr sz="2000"/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-US" sz="2000"/>
              <a:t>És obligat utilitzar llençol de sota. Aquest se subministra a la casa. Cal portar llençol de sobre o sac de dormir i coixinera</a:t>
            </a:r>
            <a:endParaRPr sz="2000"/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-US" sz="2000"/>
              <a:t>No es pot saltar damunt dels llits ni pujar amb les sabates posades.</a:t>
            </a:r>
            <a:endParaRPr sz="2000"/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-US" sz="2000"/>
              <a:t>Descans nocturn:</a:t>
            </a:r>
            <a:endParaRPr sz="2000"/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Per respectar el descans del personal de la casa i dels altres usuaris s'haurà de fer silenci a partir de les </a:t>
            </a:r>
            <a:r>
              <a:rPr b="1" lang="en-US" sz="2000"/>
              <a:t>23 hores.</a:t>
            </a:r>
            <a:endParaRPr b="1" sz="20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5" name="Google Shape;145;p26"/>
          <p:cNvSpPr txBox="1"/>
          <p:nvPr>
            <p:ph idx="4294967295" type="title"/>
          </p:nvPr>
        </p:nvSpPr>
        <p:spPr>
          <a:xfrm>
            <a:off x="871400" y="62475"/>
            <a:ext cx="7400400" cy="9975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NORMATIVA DE SORTIDA</a:t>
            </a:r>
            <a:endParaRPr sz="4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/>
          <p:nvPr/>
        </p:nvSpPr>
        <p:spPr>
          <a:xfrm>
            <a:off x="362400" y="1461447"/>
            <a:ext cx="8206500" cy="38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50" lIns="90000" spcFirstLastPara="1" rIns="90000" wrap="square" tIns="152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400" u="none" cap="none" strike="noStrike"/>
          </a:p>
          <a:p>
            <a:pPr indent="-355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❏"/>
            </a:pPr>
            <a:r>
              <a:rPr i="0" lang="en-US" sz="2000" u="none" cap="none" strike="noStrike">
                <a:solidFill>
                  <a:srgbClr val="000000"/>
                </a:solidFill>
              </a:rPr>
              <a:t>Cada alumne és </a:t>
            </a:r>
            <a:r>
              <a:rPr b="1" i="0" lang="en-US" sz="2000" u="none" cap="none" strike="noStrike">
                <a:solidFill>
                  <a:srgbClr val="000000"/>
                </a:solidFill>
              </a:rPr>
              <a:t>responsable de les seves pertinences </a:t>
            </a:r>
            <a:r>
              <a:rPr i="0" lang="en-US" sz="2000" u="none" cap="none" strike="noStrike">
                <a:solidFill>
                  <a:srgbClr val="000000"/>
                </a:solidFill>
              </a:rPr>
              <a:t>(diners, càmera fotogràfica, roba...)</a:t>
            </a:r>
            <a:endParaRPr i="0" sz="2000" u="none" cap="none" strike="noStrike"/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000" u="none" cap="none" strike="noStrike"/>
          </a:p>
          <a:p>
            <a:pPr indent="-355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❏"/>
            </a:pPr>
            <a:r>
              <a:rPr i="0" lang="en-US" sz="2000" u="none" cap="none" strike="noStrike">
                <a:solidFill>
                  <a:srgbClr val="000000"/>
                </a:solidFill>
              </a:rPr>
              <a:t>No han de portar “maquinetes” de jugar: tauletes, consoles...</a:t>
            </a:r>
            <a:endParaRPr i="0" sz="2000" u="none" cap="none" strike="noStrike"/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000" u="none" cap="none" strike="noStrike"/>
          </a:p>
          <a:p>
            <a:pPr indent="-355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❏"/>
            </a:pPr>
            <a:r>
              <a:rPr b="1" i="0" lang="en-US" sz="2000" u="none" cap="none" strike="noStrike">
                <a:solidFill>
                  <a:srgbClr val="000000"/>
                </a:solidFill>
              </a:rPr>
              <a:t>No aconsellem portar objectes de gran valor, ni molts diners</a:t>
            </a:r>
            <a:r>
              <a:rPr i="0" lang="en-US" sz="2000" u="none" cap="none" strike="noStrike">
                <a:solidFill>
                  <a:srgbClr val="000000"/>
                </a:solidFill>
              </a:rPr>
              <a:t> (penseu que totes les despeses de la sortida estan cobertes).</a:t>
            </a:r>
            <a:endParaRPr i="0" sz="2000" u="none" cap="none" strike="noStrike"/>
          </a:p>
        </p:txBody>
      </p:sp>
      <p:sp>
        <p:nvSpPr>
          <p:cNvPr id="151" name="Google Shape;151;p27"/>
          <p:cNvSpPr txBox="1"/>
          <p:nvPr>
            <p:ph idx="4294967295" type="title"/>
          </p:nvPr>
        </p:nvSpPr>
        <p:spPr>
          <a:xfrm>
            <a:off x="765450" y="412250"/>
            <a:ext cx="7400400" cy="9975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NORMATIVA DE SORTIDA</a:t>
            </a:r>
            <a:endParaRPr sz="4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/>
          <p:nvPr/>
        </p:nvSpPr>
        <p:spPr>
          <a:xfrm>
            <a:off x="350150" y="1686350"/>
            <a:ext cx="8568600" cy="40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❏"/>
            </a:pPr>
            <a:r>
              <a:rPr b="1" i="0" lang="en-US" sz="1700" u="sng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Atès que gaudirem d’una setmana sense mòbil, si en cas d’urgència necessiteu contactar amb els vostres fills/es, el telèfon mòbil del centre és el </a:t>
            </a:r>
            <a:r>
              <a:rPr b="1" i="0" lang="en-US" sz="1900" u="sng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6</a:t>
            </a:r>
            <a:r>
              <a:rPr b="1" lang="en-US" sz="1900" u="sng">
                <a:latin typeface="Verdana"/>
                <a:ea typeface="Verdana"/>
                <a:cs typeface="Verdana"/>
                <a:sym typeface="Verdana"/>
              </a:rPr>
              <a:t>34784248</a:t>
            </a:r>
            <a:r>
              <a:rPr b="1" i="0" lang="en-US" sz="1700" u="sng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b="0" i="0" sz="1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Verdana"/>
              <a:buChar char="❏"/>
            </a:pPr>
            <a:r>
              <a:rPr b="0" i="0" lang="en-US" sz="17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Els professors </a:t>
            </a:r>
            <a:r>
              <a:rPr b="1" i="0" lang="en-US" sz="17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no ens fem responsables dels desperfectes que algun alumne pugui produir per gamberrisme o acte vandàlic</a:t>
            </a:r>
            <a:r>
              <a:rPr b="0" i="0" lang="en-US" sz="17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(la família o tutors  legals repararan econòmicament els danys causats).</a:t>
            </a:r>
            <a:endParaRPr b="0" i="0" sz="1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Verdana"/>
              <a:buChar char="❏"/>
            </a:pPr>
            <a:r>
              <a:rPr b="0" i="0" lang="en-US" sz="17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Els alumnes mantindran respecte per les persones que treballen al càmping, pels espais, etc., amb bona educació. </a:t>
            </a:r>
            <a:r>
              <a:rPr b="1" i="0" lang="en-US" sz="17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Si tinguessin algun problema, sempre han de recórrer als professors; mai actuaran pel seu compte en cas de conflicte</a:t>
            </a:r>
            <a:r>
              <a:rPr b="0" i="0" lang="en-US" sz="17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b="0" i="0" sz="17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8"/>
          <p:cNvSpPr txBox="1"/>
          <p:nvPr>
            <p:ph idx="4294967295" type="title"/>
          </p:nvPr>
        </p:nvSpPr>
        <p:spPr>
          <a:xfrm>
            <a:off x="934250" y="401550"/>
            <a:ext cx="7400400" cy="9975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NORMATIVA DE SORTIDA 2</a:t>
            </a:r>
            <a:endParaRPr sz="4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/>
          <p:nvPr/>
        </p:nvSpPr>
        <p:spPr>
          <a:xfrm>
            <a:off x="467650" y="1845000"/>
            <a:ext cx="8208300" cy="29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Verdana"/>
              <a:buChar char="❏"/>
            </a:pPr>
            <a:r>
              <a:rPr b="0" i="0" lang="en-US" sz="1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En cas que algun alumne/a porti</a:t>
            </a:r>
            <a:r>
              <a:rPr b="1" i="0" lang="en-US" sz="1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mòbil i/o faci un mal ús de la càmera fotogràfica,</a:t>
            </a:r>
            <a:r>
              <a:rPr b="0" i="0" lang="en-US" sz="1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es “guardarà” fins l’acabament de la sortida i es notificarà com una incidència greu a les famílies a través de l’ENSE.</a:t>
            </a:r>
            <a:endParaRPr b="0" i="0" sz="19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Verdana"/>
              <a:buChar char="❏"/>
            </a:pPr>
            <a:r>
              <a:rPr b="0" i="0" lang="en-US" sz="1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Si un alumne  demostra un </a:t>
            </a:r>
            <a:r>
              <a:rPr b="1" i="0" lang="en-US" sz="1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comportament inacceptable </a:t>
            </a:r>
            <a:r>
              <a:rPr b="0" i="0" lang="en-US" sz="1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es trucarà a la família i es determinarà l’acció a fer. Es pot decidir el retorn de l’alumne/a a casa.</a:t>
            </a:r>
            <a:endParaRPr b="0" i="0" sz="19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Verdana"/>
              <a:buNone/>
            </a:pPr>
            <a:r>
              <a:t/>
            </a:r>
            <a:endParaRPr b="0" i="0" sz="19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9"/>
          <p:cNvSpPr txBox="1"/>
          <p:nvPr>
            <p:ph idx="4294967295" type="title"/>
          </p:nvPr>
        </p:nvSpPr>
        <p:spPr>
          <a:xfrm>
            <a:off x="934250" y="401550"/>
            <a:ext cx="7400400" cy="9975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NORMATIVA DE SORTIDA 3</a:t>
            </a:r>
            <a:endParaRPr sz="4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/>
          <p:nvPr/>
        </p:nvSpPr>
        <p:spPr>
          <a:xfrm>
            <a:off x="423050" y="1811126"/>
            <a:ext cx="4007100" cy="4314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-1270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Verdana"/>
              <a:buChar char="•"/>
            </a:pPr>
            <a:r>
              <a:rPr i="0" lang="en-US" sz="2000" u="none" cap="none" strike="noStrike">
                <a:solidFill>
                  <a:srgbClr val="000000"/>
                </a:solidFill>
              </a:rPr>
              <a:t>A les hores fixades per realitzar trobades, s'ha de ser </a:t>
            </a:r>
            <a:r>
              <a:rPr b="1" i="0" lang="en-US" sz="2000" u="none" cap="none" strike="noStrike">
                <a:solidFill>
                  <a:srgbClr val="000000"/>
                </a:solidFill>
              </a:rPr>
              <a:t>puntual</a:t>
            </a:r>
            <a:r>
              <a:rPr i="0" lang="en-US" sz="2000" u="none" cap="none" strike="noStrike">
                <a:solidFill>
                  <a:srgbClr val="000000"/>
                </a:solidFill>
              </a:rPr>
              <a:t>.</a:t>
            </a:r>
            <a:endParaRPr i="0" sz="2000" u="none" cap="none" strike="noStrike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000" u="none" cap="none" strike="noStrike"/>
          </a:p>
          <a:p>
            <a:pPr indent="-1270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Verdana"/>
              <a:buChar char="•"/>
            </a:pPr>
            <a:r>
              <a:rPr i="0" lang="en-US" sz="2000" u="none" cap="none" strike="noStrike">
                <a:solidFill>
                  <a:srgbClr val="000000"/>
                </a:solidFill>
              </a:rPr>
              <a:t>Si hi ha </a:t>
            </a:r>
            <a:r>
              <a:rPr b="1" i="0" lang="en-US" sz="2000" u="none" cap="none" strike="noStrike">
                <a:solidFill>
                  <a:srgbClr val="000000"/>
                </a:solidFill>
              </a:rPr>
              <a:t>temps lliure</a:t>
            </a:r>
            <a:r>
              <a:rPr i="0" lang="en-US" sz="2000" u="none" cap="none" strike="noStrike">
                <a:solidFill>
                  <a:srgbClr val="000000"/>
                </a:solidFill>
              </a:rPr>
              <a:t>, mai un alumne anirà sol, sempre anirà en grup de com a mínim dues persones.</a:t>
            </a:r>
            <a:endParaRPr i="0" sz="2000" u="none" cap="none" strike="noStrike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000" u="none" cap="none" strike="noStrike"/>
          </a:p>
          <a:p>
            <a:pPr indent="-1270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Verdana"/>
              <a:buChar char="•"/>
            </a:pPr>
            <a:r>
              <a:rPr i="0" lang="en-US" sz="2000" u="none" cap="none" strike="noStrike">
                <a:solidFill>
                  <a:srgbClr val="000000"/>
                </a:solidFill>
              </a:rPr>
              <a:t>S'ha de tenir cura cada dia d’una </a:t>
            </a:r>
            <a:r>
              <a:rPr b="1" i="0" lang="en-US" sz="2000" u="none" cap="none" strike="noStrike">
                <a:solidFill>
                  <a:srgbClr val="000000"/>
                </a:solidFill>
              </a:rPr>
              <a:t>bona higiene</a:t>
            </a:r>
            <a:r>
              <a:rPr i="0" lang="en-US" sz="2000" u="none" cap="none" strike="noStrike">
                <a:solidFill>
                  <a:srgbClr val="000000"/>
                </a:solidFill>
              </a:rPr>
              <a:t> i </a:t>
            </a:r>
            <a:r>
              <a:rPr b="1" i="0" lang="en-US" sz="2000" u="none" cap="none" strike="noStrike">
                <a:solidFill>
                  <a:srgbClr val="000000"/>
                </a:solidFill>
              </a:rPr>
              <a:t>vestimenta adequada</a:t>
            </a:r>
            <a:r>
              <a:rPr i="0" lang="en-US" sz="2000" u="none" cap="none" strike="noStrike">
                <a:solidFill>
                  <a:srgbClr val="000000"/>
                </a:solidFill>
              </a:rPr>
              <a:t>.</a:t>
            </a:r>
            <a:endParaRPr i="0" sz="2000" u="none" cap="none" strike="noStrike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0"/>
          <p:cNvSpPr txBox="1"/>
          <p:nvPr>
            <p:ph idx="4294967295" type="title"/>
          </p:nvPr>
        </p:nvSpPr>
        <p:spPr>
          <a:xfrm>
            <a:off x="871800" y="351425"/>
            <a:ext cx="7400400" cy="9975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ALTRES INFORMACIONS RELLEVANTS</a:t>
            </a:r>
            <a:endParaRPr sz="4800"/>
          </a:p>
        </p:txBody>
      </p:sp>
      <p:pic>
        <p:nvPicPr>
          <p:cNvPr id="170" name="Google Shape;17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98356">
            <a:off x="4769925" y="2313300"/>
            <a:ext cx="3689650" cy="3199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/>
          <p:nvPr/>
        </p:nvSpPr>
        <p:spPr>
          <a:xfrm>
            <a:off x="971640" y="908640"/>
            <a:ext cx="7386120" cy="2111400"/>
          </a:xfrm>
          <a:prstGeom prst="rect">
            <a:avLst/>
          </a:prstGeom>
          <a:solidFill>
            <a:srgbClr val="CBFFE7"/>
          </a:solidFill>
          <a:ln cap="flat" cmpd="sng" w="2857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GRÀCIES PER LA VOSTRA ASSISTÈNCIA.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PREGUNTES O DUBTES??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0063" y="3247409"/>
            <a:ext cx="4983875" cy="320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239500" y="449700"/>
            <a:ext cx="5733900" cy="5958600"/>
          </a:xfrm>
          <a:prstGeom prst="rect">
            <a:avLst/>
          </a:prstGeom>
          <a:ln cap="flat" cmpd="sng" w="9525">
            <a:solidFill>
              <a:srgbClr val="6AA84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9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9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9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9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9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lang="en-US" sz="229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L'Institut Montgròs organitza, pel curs de 2n d’ESO les colònies “</a:t>
            </a:r>
            <a:r>
              <a:rPr lang="en-US" sz="2294">
                <a:solidFill>
                  <a:srgbClr val="00ADB6"/>
                </a:solidFill>
                <a:latin typeface="Arial"/>
                <a:ea typeface="Arial"/>
                <a:cs typeface="Arial"/>
                <a:sym typeface="Arial"/>
              </a:rPr>
              <a:t>Caminant cap als ODS</a:t>
            </a:r>
            <a:r>
              <a:rPr b="0" lang="en-US" sz="229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”. </a:t>
            </a:r>
            <a:endParaRPr b="0" sz="2294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sz="229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lang="en-US" sz="229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Aquesta és una activitat on els vostres fills i filles passen una setmana amb un programa de </a:t>
            </a:r>
            <a:r>
              <a:rPr lang="en-US" sz="229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colònies escolars d’educació ambiental que ens ajudarà a impregnar-nos de la natura amb tots els sentits i a responsabilitzar-nos per assolir els Objectius del Desenvolupament Sostenible.</a:t>
            </a:r>
            <a:endParaRPr sz="2294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941"/>
              <a:buFont typeface="Arial"/>
              <a:buNone/>
            </a:pPr>
            <a:r>
              <a:rPr lang="en-US" sz="229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través de jocs, gimcanes, curses i descobertes farem interpretació ambiental, tallers per la millora i reconstrucció dels hàbitats dels éssers vius i agafarem les regnes dels ODS. Una mirada des de la sostenibilitat i la convivència amb el planeta.</a:t>
            </a:r>
            <a:endParaRPr sz="2294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sz="229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lang="en-US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b="0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8175" y="1763825"/>
            <a:ext cx="2266950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921275" y="2031152"/>
            <a:ext cx="7199700" cy="40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Jaume Calvo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(tutor Grup </a:t>
            </a:r>
            <a:r>
              <a:rPr lang="en-US" sz="2400"/>
              <a:t>1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/>
              <a:t>i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coordinador)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Josep Gumà</a:t>
            </a: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(tutor Grup </a:t>
            </a:r>
            <a:r>
              <a:rPr lang="en-US" sz="2400"/>
              <a:t>2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Eloisa Fernandez</a:t>
            </a: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(tutora Grup 4)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Barbara Brull</a:t>
            </a: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(tutora Grup 5)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Cristina CauPena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(Vetlladora </a:t>
            </a:r>
            <a:r>
              <a:rPr lang="en-US" sz="2400"/>
              <a:t>2n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d’ESO)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Lucía Roldán Carrión </a:t>
            </a:r>
            <a:r>
              <a:rPr lang="en-US" sz="2400"/>
              <a:t>(Educadora SIEI)</a:t>
            </a:r>
            <a:endParaRPr sz="2400"/>
          </a:p>
        </p:txBody>
      </p:sp>
      <p:sp>
        <p:nvSpPr>
          <p:cNvPr id="74" name="Google Shape;74;p16"/>
          <p:cNvSpPr txBox="1"/>
          <p:nvPr>
            <p:ph type="title"/>
          </p:nvPr>
        </p:nvSpPr>
        <p:spPr>
          <a:xfrm>
            <a:off x="921275" y="524875"/>
            <a:ext cx="7400400" cy="9975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professorat acompanyant</a:t>
            </a:r>
            <a:endParaRPr sz="4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/>
          <p:nvPr/>
        </p:nvSpPr>
        <p:spPr>
          <a:xfrm>
            <a:off x="250932" y="1235045"/>
            <a:ext cx="8495700" cy="55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-317500" lvl="0" marL="457200" rtl="0" algn="l">
              <a:lnSpc>
                <a:spcPct val="150402"/>
              </a:lnSpc>
              <a:spcBef>
                <a:spcPts val="3590"/>
              </a:spcBef>
              <a:spcAft>
                <a:spcPts val="0"/>
              </a:spcAft>
              <a:buClr>
                <a:schemeClr val="dk1"/>
              </a:buClr>
              <a:buSzPts val="1400"/>
              <a:buChar char="★"/>
            </a:pPr>
            <a:r>
              <a:rPr lang="en-US" sz="1296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>
                <a:solidFill>
                  <a:schemeClr val="dk1"/>
                </a:solidFill>
              </a:rPr>
              <a:t>Donar a </a:t>
            </a:r>
            <a:r>
              <a:rPr b="1" lang="en-US" sz="2400">
                <a:solidFill>
                  <a:schemeClr val="dk1"/>
                </a:solidFill>
              </a:rPr>
              <a:t>conèixer els valors del territori</a:t>
            </a:r>
            <a:r>
              <a:rPr lang="en-US" sz="2400">
                <a:solidFill>
                  <a:schemeClr val="dk1"/>
                </a:solidFill>
              </a:rPr>
              <a:t>, promoure la identitat cultural.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5041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★"/>
            </a:pPr>
            <a:r>
              <a:rPr lang="en-US" sz="2400">
                <a:solidFill>
                  <a:schemeClr val="dk1"/>
                </a:solidFill>
              </a:rPr>
              <a:t>Afavorir la </a:t>
            </a:r>
            <a:r>
              <a:rPr b="1" lang="en-US" sz="2400">
                <a:solidFill>
                  <a:schemeClr val="dk1"/>
                </a:solidFill>
              </a:rPr>
              <a:t>cohesió del grup</a:t>
            </a:r>
            <a:r>
              <a:rPr lang="en-US" sz="2400">
                <a:solidFill>
                  <a:schemeClr val="dk1"/>
                </a:solidFill>
              </a:rPr>
              <a:t>, el treball cooperatiu, promoure la curiositat i la descoberta de la natura.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★"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Potenciar la formació personal de l’alumne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desvetllant-li interessos no estrictament acadèmics.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★"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Conviure amb els companys/es i professors/es d’una manera més informal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★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Desenvolupar hàbits d’</a:t>
            </a: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autonomia personal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★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Desenvolupar la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capacitat d’observació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d’escolta.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7"/>
          <p:cNvSpPr txBox="1"/>
          <p:nvPr>
            <p:ph idx="4294967295" type="title"/>
          </p:nvPr>
        </p:nvSpPr>
        <p:spPr>
          <a:xfrm>
            <a:off x="798538" y="237550"/>
            <a:ext cx="7400400" cy="9975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objectius</a:t>
            </a:r>
            <a:endParaRPr sz="4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/>
          <p:nvPr/>
        </p:nvSpPr>
        <p:spPr>
          <a:xfrm>
            <a:off x="322925" y="1253875"/>
            <a:ext cx="8497200" cy="51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50" lIns="90000" spcFirstLastPara="1" rIns="90000" wrap="square" tIns="1522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</a:rPr>
              <a:t>Curs</a:t>
            </a:r>
            <a:r>
              <a:rPr i="0" lang="en-US" sz="2000" u="none" cap="none" strike="noStrike">
                <a:solidFill>
                  <a:srgbClr val="000000"/>
                </a:solidFill>
              </a:rPr>
              <a:t>: </a:t>
            </a:r>
            <a:r>
              <a:rPr lang="en-US" sz="2000"/>
              <a:t>2n</a:t>
            </a:r>
            <a:r>
              <a:rPr i="0" lang="en-US" sz="2000" u="none" cap="none" strike="noStrike">
                <a:solidFill>
                  <a:srgbClr val="000000"/>
                </a:solidFill>
              </a:rPr>
              <a:t> d’ESO</a:t>
            </a:r>
            <a:endParaRPr i="0" sz="2000" u="none" cap="none" strike="noStrike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000" u="none" cap="none" strike="noStrike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</a:rPr>
              <a:t>Lloc</a:t>
            </a:r>
            <a:r>
              <a:rPr i="0" lang="en-US" sz="2000" u="none" cap="none" strike="noStrike">
                <a:solidFill>
                  <a:srgbClr val="000000"/>
                </a:solidFill>
              </a:rPr>
              <a:t>: </a:t>
            </a:r>
            <a:r>
              <a:rPr lang="en-US" sz="2000"/>
              <a:t>Pantà de Sau</a:t>
            </a:r>
            <a:r>
              <a:rPr i="0" lang="en-US" sz="2000" u="none" cap="none" strike="noStrike">
                <a:solidFill>
                  <a:srgbClr val="000000"/>
                </a:solidFill>
              </a:rPr>
              <a:t> (</a:t>
            </a:r>
            <a:r>
              <a:rPr lang="en-US" sz="2000"/>
              <a:t>Vilanova de Sau</a:t>
            </a:r>
            <a:r>
              <a:rPr i="0" lang="en-US" sz="2000" u="none" cap="none" strike="noStrike">
                <a:solidFill>
                  <a:srgbClr val="000000"/>
                </a:solidFill>
              </a:rPr>
              <a:t>)</a:t>
            </a:r>
            <a:endParaRPr i="0" sz="2000" u="none" cap="none" strike="noStrike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000" u="none" cap="none" strike="noStrike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</a:rPr>
              <a:t>Dates</a:t>
            </a:r>
            <a:r>
              <a:rPr i="0" lang="en-US" sz="2000" u="none" cap="none" strike="noStrike">
                <a:solidFill>
                  <a:srgbClr val="000000"/>
                </a:solidFill>
              </a:rPr>
              <a:t>: de</a:t>
            </a:r>
            <a:r>
              <a:rPr lang="en-US" sz="2000"/>
              <a:t>l 19</a:t>
            </a:r>
            <a:r>
              <a:rPr i="0" lang="en-US" sz="2000" u="none" cap="none" strike="noStrike">
                <a:solidFill>
                  <a:srgbClr val="000000"/>
                </a:solidFill>
              </a:rPr>
              <a:t> al </a:t>
            </a:r>
            <a:r>
              <a:rPr lang="en-US" sz="2000"/>
              <a:t>22</a:t>
            </a:r>
            <a:r>
              <a:rPr i="0" lang="en-US" sz="2000" u="none" cap="none" strike="noStrike">
                <a:solidFill>
                  <a:srgbClr val="000000"/>
                </a:solidFill>
              </a:rPr>
              <a:t>  d</a:t>
            </a:r>
            <a:r>
              <a:rPr lang="en-US" sz="2000"/>
              <a:t>e Març</a:t>
            </a:r>
            <a:r>
              <a:rPr i="0" lang="en-US" sz="2000" u="none" cap="none" strike="noStrike">
                <a:solidFill>
                  <a:srgbClr val="000000"/>
                </a:solidFill>
              </a:rPr>
              <a:t> de 202</a:t>
            </a:r>
            <a:r>
              <a:rPr lang="en-US" sz="2000"/>
              <a:t>4</a:t>
            </a:r>
            <a:endParaRPr i="0" sz="2000" u="none" cap="none" strike="noStrike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000" u="none" cap="none" strike="noStrike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 cap="none" strike="noStrike">
                <a:solidFill>
                  <a:srgbClr val="000000"/>
                </a:solidFill>
              </a:rPr>
              <a:t>Sortida de l'INS Montgròs el dia</a:t>
            </a:r>
            <a:r>
              <a:rPr b="1" i="0" lang="en-US" sz="2000" u="none" cap="none" strike="noStrike">
                <a:solidFill>
                  <a:srgbClr val="000000"/>
                </a:solidFill>
              </a:rPr>
              <a:t> 1</a:t>
            </a:r>
            <a:r>
              <a:rPr b="1" lang="en-US" sz="2000"/>
              <a:t>9</a:t>
            </a:r>
            <a:r>
              <a:rPr b="1" i="0" lang="en-US" sz="2000" u="none" cap="none" strike="noStrike">
                <a:solidFill>
                  <a:srgbClr val="000000"/>
                </a:solidFill>
              </a:rPr>
              <a:t> d</a:t>
            </a:r>
            <a:r>
              <a:rPr b="1" lang="en-US" sz="2000"/>
              <a:t>e març</a:t>
            </a:r>
            <a:r>
              <a:rPr b="1" i="0" lang="en-US" sz="2000" u="none" cap="none" strike="noStrike">
                <a:solidFill>
                  <a:srgbClr val="000000"/>
                </a:solidFill>
              </a:rPr>
              <a:t> a les 8:00 hores</a:t>
            </a:r>
            <a:r>
              <a:rPr i="0" lang="en-US" sz="2000" u="none" cap="none" strike="noStrike">
                <a:solidFill>
                  <a:srgbClr val="000000"/>
                </a:solidFill>
              </a:rPr>
              <a:t>.</a:t>
            </a:r>
            <a:endParaRPr i="0" sz="2000" u="none" cap="none" strike="noStrike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 cap="none" strike="noStrike">
                <a:solidFill>
                  <a:srgbClr val="000000"/>
                </a:solidFill>
              </a:rPr>
              <a:t>Arribada a l'INS Montgròs el dia</a:t>
            </a:r>
            <a:r>
              <a:rPr b="1" i="0" lang="en-US" sz="2000" u="none" cap="none" strike="noStrike">
                <a:solidFill>
                  <a:srgbClr val="000000"/>
                </a:solidFill>
              </a:rPr>
              <a:t> </a:t>
            </a:r>
            <a:r>
              <a:rPr b="1" lang="en-US" sz="2000"/>
              <a:t>22</a:t>
            </a:r>
            <a:r>
              <a:rPr b="1" i="0" lang="en-US" sz="2000" u="none" cap="none" strike="noStrike">
                <a:solidFill>
                  <a:srgbClr val="000000"/>
                </a:solidFill>
              </a:rPr>
              <a:t> d</a:t>
            </a:r>
            <a:r>
              <a:rPr b="1" lang="en-US" sz="2000"/>
              <a:t>e març</a:t>
            </a:r>
            <a:r>
              <a:rPr b="1" i="0" lang="en-US" sz="2000" u="none" cap="none" strike="noStrike">
                <a:solidFill>
                  <a:srgbClr val="000000"/>
                </a:solidFill>
              </a:rPr>
              <a:t> a les </a:t>
            </a:r>
            <a:r>
              <a:rPr b="1" i="0" lang="en-US" sz="2000" u="none" cap="none" strike="noStrike">
                <a:solidFill>
                  <a:srgbClr val="FF0000"/>
                </a:solidFill>
              </a:rPr>
              <a:t>16:</a:t>
            </a:r>
            <a:r>
              <a:rPr b="1" lang="en-US" sz="2000">
                <a:solidFill>
                  <a:srgbClr val="FF0000"/>
                </a:solidFill>
              </a:rPr>
              <a:t>30</a:t>
            </a:r>
            <a:r>
              <a:rPr b="1" i="0" lang="en-US" sz="2000" u="none" cap="none" strike="noStrike">
                <a:solidFill>
                  <a:srgbClr val="000000"/>
                </a:solidFill>
              </a:rPr>
              <a:t> hores aproximadament.</a:t>
            </a:r>
            <a:endParaRPr i="0" sz="2000" u="none" cap="none" strike="noStrike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000" u="none" cap="none" strike="noStrike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 u="none" cap="none" strike="noStrike">
                <a:solidFill>
                  <a:srgbClr val="000000"/>
                </a:solidFill>
              </a:rPr>
              <a:t>TIPUS D'</a:t>
            </a:r>
            <a:r>
              <a:rPr b="1" i="1" lang="en-US" sz="2000" u="none" cap="none" strike="noStrike">
                <a:solidFill>
                  <a:srgbClr val="000000"/>
                </a:solidFill>
              </a:rPr>
              <a:t>ALLOTJAMENT</a:t>
            </a:r>
            <a:r>
              <a:rPr i="1" lang="en-US" sz="2000" u="none" cap="none" strike="noStrike">
                <a:solidFill>
                  <a:srgbClr val="000000"/>
                </a:solidFill>
              </a:rPr>
              <a:t>:</a:t>
            </a:r>
            <a:r>
              <a:rPr i="0" lang="en-US" sz="2000" u="none" cap="none" strike="noStrike">
                <a:solidFill>
                  <a:srgbClr val="000000"/>
                </a:solidFill>
              </a:rPr>
              <a:t> </a:t>
            </a:r>
            <a:r>
              <a:rPr lang="en-US" sz="2000"/>
              <a:t>Casa de colònies</a:t>
            </a:r>
            <a:r>
              <a:rPr i="0" lang="en-US" sz="2000" u="none" cap="none" strike="noStrike">
                <a:solidFill>
                  <a:srgbClr val="000000"/>
                </a:solidFill>
              </a:rPr>
              <a:t>, amb dormitoris i lavabo amb dutxa. Els alumnes estaran distribuïts en grups de 6 o 8 persones per</a:t>
            </a:r>
            <a:r>
              <a:rPr lang="en-US" sz="2000"/>
              <a:t> habitacions</a:t>
            </a:r>
            <a:r>
              <a:rPr i="0" lang="en-US" sz="2000" u="none" cap="none" strike="noStrike">
                <a:solidFill>
                  <a:srgbClr val="000000"/>
                </a:solidFill>
              </a:rPr>
              <a:t>. Els grups s'organitzaran prèviament a les classes de tutoria.</a:t>
            </a:r>
            <a:endParaRPr i="0" sz="2000" u="none" cap="none" strike="noStrike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000" u="none" cap="none" strike="noStrike">
              <a:solidFill>
                <a:srgbClr val="0000FF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FF"/>
                </a:solidFill>
              </a:rPr>
              <a:t>                       </a:t>
            </a:r>
            <a:r>
              <a:rPr b="1" i="0" lang="en-US" sz="2000" u="sng" cap="none" strike="noStrike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http://www.gruposorganizados.com</a:t>
            </a:r>
            <a:endParaRPr i="0" sz="2000" u="none" cap="none" strike="noStrike">
              <a:solidFill>
                <a:srgbClr val="0000FF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8"/>
          <p:cNvSpPr txBox="1"/>
          <p:nvPr>
            <p:ph idx="4294967295" type="title"/>
          </p:nvPr>
        </p:nvSpPr>
        <p:spPr>
          <a:xfrm>
            <a:off x="871800" y="256375"/>
            <a:ext cx="7400400" cy="9975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DADES GENERALS</a:t>
            </a:r>
            <a:endParaRPr sz="4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92" name="Google Shape;92;p19"/>
          <p:cNvGraphicFramePr/>
          <p:nvPr/>
        </p:nvGraphicFramePr>
        <p:xfrm>
          <a:off x="292150" y="1723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{D898C348-73E3-4FD4-9DFD-ED0E160BD6BC}</a:tableStyleId>
              </a:tblPr>
              <a:tblGrid>
                <a:gridCol w="2744725"/>
              </a:tblGrid>
              <a:tr h="100000">
                <a:tc>
                  <a:txBody>
                    <a:bodyPr/>
                    <a:lstStyle/>
                    <a:p>
                      <a:pPr indent="0" lvl="0" marL="77092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3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 ARRIBAR-HI </a:t>
                      </a:r>
                      <a:endParaRPr b="1" sz="1103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3799325">
                <a:tc>
                  <a:txBody>
                    <a:bodyPr/>
                    <a:lstStyle/>
                    <a:p>
                      <a:pPr indent="0" lvl="0" marL="8115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3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Ubicació </a:t>
                      </a:r>
                      <a:endParaRPr b="1" sz="1103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3398" rtl="0" algn="l">
                        <a:spcBef>
                          <a:spcPts val="56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3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Pantà de Sau  </a:t>
                      </a:r>
                      <a:endParaRPr sz="1103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74009" rtl="0" algn="l">
                        <a:spcBef>
                          <a:spcPts val="56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3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Vilanova de Sau (08519)  </a:t>
                      </a:r>
                      <a:endParaRPr sz="1103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73168" rtl="0" algn="l">
                        <a:spcBef>
                          <a:spcPts val="1256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3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Vehicle privat  </a:t>
                      </a:r>
                      <a:endParaRPr b="1" sz="1103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78212" rtl="0" algn="l">
                        <a:spcBef>
                          <a:spcPts val="344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3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C-17 Autovia Barcelona - Ripoll  </a:t>
                      </a:r>
                      <a:endParaRPr sz="1103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5185" lvl="0" marL="83398" marR="346769" rtl="0" algn="l">
                        <a:lnSpc>
                          <a:spcPct val="101439"/>
                        </a:lnSpc>
                        <a:spcBef>
                          <a:spcPts val="56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3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C-25 Eix Transversal Girona. Sortida 187.  N-141d Vilanova de Sau – Pantà de Sau  </a:t>
                      </a:r>
                      <a:endParaRPr sz="1103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72468" rtl="0" algn="l">
                        <a:spcBef>
                          <a:spcPts val="12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3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Transport públic  </a:t>
                      </a:r>
                      <a:endParaRPr b="1" sz="1103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3398" rtl="0" algn="l">
                        <a:spcBef>
                          <a:spcPts val="56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3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Rodalies RENFE línia Vic – Puigcerdà  </a:t>
                      </a:r>
                      <a:endParaRPr sz="1103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76672" rtl="0" algn="l">
                        <a:spcBef>
                          <a:spcPts val="1256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3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Google Maps </a:t>
                      </a:r>
                      <a:endParaRPr b="1" sz="1103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2137" rtl="0" algn="l">
                        <a:spcBef>
                          <a:spcPts val="656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3" u="sng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https://goo.gl/maps/JvL8n</a:t>
                      </a:r>
                      <a:r>
                        <a:rPr lang="en-US" sz="1103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3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77092" rtl="0" algn="l">
                        <a:spcBef>
                          <a:spcPts val="956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3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Coordenades GPS  </a:t>
                      </a:r>
                      <a:endParaRPr b="1" sz="1103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3398" rtl="0" algn="l">
                        <a:spcBef>
                          <a:spcPts val="356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3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 41° 57’ 50.16’’  </a:t>
                      </a:r>
                      <a:endParaRPr sz="1103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3398" rtl="0" algn="l">
                        <a:spcBef>
                          <a:spcPts val="44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3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 2° 23’ 52.62’’  </a:t>
                      </a:r>
                      <a:endParaRPr sz="1103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72468" rtl="0" algn="l">
                        <a:spcBef>
                          <a:spcPts val="56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3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Telèfon de l’equipament: </a:t>
                      </a:r>
                      <a:r>
                        <a:rPr lang="en-US" sz="1103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660.600.324  </a:t>
                      </a:r>
                      <a:endParaRPr sz="1103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6445" lvl="0" marL="78913" marR="63074" rtl="0" algn="l">
                        <a:lnSpc>
                          <a:spcPct val="101439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3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Telèfon d’urgències (fora d’hora d’oficines): </a:t>
                      </a:r>
                      <a:r>
                        <a:rPr lang="en-US" sz="1103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620.910.692 </a:t>
                      </a:r>
                      <a:endParaRPr sz="1103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93" name="Google Shape;93;p19"/>
          <p:cNvSpPr txBox="1"/>
          <p:nvPr>
            <p:ph idx="4294967295" type="title"/>
          </p:nvPr>
        </p:nvSpPr>
        <p:spPr>
          <a:xfrm>
            <a:off x="921275" y="524875"/>
            <a:ext cx="7400400" cy="9975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UBICACIÓ CASA DE COLÒNIES</a:t>
            </a:r>
            <a:endParaRPr sz="4800"/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4300" y="2012050"/>
            <a:ext cx="5783825" cy="384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0"/>
          <p:cNvSpPr txBox="1"/>
          <p:nvPr/>
        </p:nvSpPr>
        <p:spPr>
          <a:xfrm>
            <a:off x="372275" y="1484150"/>
            <a:ext cx="3677100" cy="52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ADB6"/>
                </a:solidFill>
              </a:rPr>
              <a:t>156 places.</a:t>
            </a:r>
            <a:endParaRPr b="1" sz="2100">
              <a:solidFill>
                <a:srgbClr val="00ADB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0ADB6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❏"/>
            </a:pPr>
            <a:r>
              <a:rPr lang="en-US" sz="2100"/>
              <a:t>Piscina.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❏"/>
            </a:pPr>
            <a:r>
              <a:rPr lang="en-US" sz="2100"/>
              <a:t>Embarcador.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❏"/>
            </a:pPr>
            <a:r>
              <a:rPr lang="en-US" sz="2100"/>
              <a:t>Edifici menjador.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❏"/>
            </a:pPr>
            <a:r>
              <a:rPr lang="en-US" sz="2100"/>
              <a:t>Habitacions amb sanitari adaptat.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❏"/>
            </a:pPr>
            <a:r>
              <a:rPr lang="en-US" sz="2100"/>
              <a:t>Bosc com a zona de joc.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❏"/>
            </a:pPr>
            <a:r>
              <a:rPr lang="en-US" sz="2100"/>
              <a:t>Sales polivalents.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❏"/>
            </a:pPr>
            <a:r>
              <a:rPr lang="en-US" sz="2100"/>
              <a:t>Pista poliesportiva de ciment.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❏"/>
            </a:pPr>
            <a:r>
              <a:rPr lang="en-US" sz="2100"/>
              <a:t>Parc d’Aventura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❏"/>
            </a:pPr>
            <a:r>
              <a:rPr lang="en-US" sz="2100"/>
              <a:t>Dos terrenys d’acampada.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❏"/>
            </a:pPr>
            <a:r>
              <a:rPr lang="en-US" sz="2100"/>
              <a:t>Zones amples de gespa.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07779">
            <a:off x="4395400" y="1773225"/>
            <a:ext cx="4073475" cy="19621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57150" rotWithShape="0" algn="bl" dir="12480000" dist="19050">
              <a:srgbClr val="000000">
                <a:alpha val="49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  <p:pic>
        <p:nvPicPr>
          <p:cNvPr id="102" name="Google Shape;10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5400" y="4311025"/>
            <a:ext cx="4073475" cy="22669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103" name="Google Shape;103;p20"/>
          <p:cNvSpPr txBox="1"/>
          <p:nvPr>
            <p:ph idx="4294967295" type="title"/>
          </p:nvPr>
        </p:nvSpPr>
        <p:spPr>
          <a:xfrm>
            <a:off x="871800" y="275050"/>
            <a:ext cx="7400400" cy="9975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LA CASA I L’EMPLAÇAMENT</a:t>
            </a:r>
            <a:endParaRPr sz="4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/>
          <p:nvPr/>
        </p:nvSpPr>
        <p:spPr>
          <a:xfrm>
            <a:off x="926575" y="997488"/>
            <a:ext cx="5661600" cy="5774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Esmorzar 1r dia.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•"/>
            </a:pPr>
            <a:r>
              <a:rPr b="1" lang="en-US" sz="1200">
                <a:solidFill>
                  <a:schemeClr val="accent1"/>
                </a:solidFill>
              </a:rPr>
              <a:t>Motxilla gran o bossa de viatge</a:t>
            </a:r>
            <a:endParaRPr b="1" sz="1200">
              <a:solidFill>
                <a:schemeClr val="accent1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•"/>
            </a:pPr>
            <a:r>
              <a:rPr b="1" lang="en-US" sz="1200">
                <a:solidFill>
                  <a:schemeClr val="accent1"/>
                </a:solidFill>
              </a:rPr>
              <a:t>Motxilla petita (Per fer petits desplaçaments per la muntanya. )</a:t>
            </a:r>
            <a:endParaRPr b="1" sz="1200">
              <a:solidFill>
                <a:schemeClr val="accent1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•"/>
            </a:pPr>
            <a:r>
              <a:rPr b="1" lang="en-US" sz="1200">
                <a:solidFill>
                  <a:schemeClr val="accent1"/>
                </a:solidFill>
              </a:rPr>
              <a:t>Sac de dormir o joc de llençols (de dalt i coixinera)</a:t>
            </a:r>
            <a:endParaRPr b="1" sz="1200">
              <a:solidFill>
                <a:schemeClr val="accent1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•"/>
            </a:pPr>
            <a:r>
              <a:rPr b="1" lang="en-US" sz="1200">
                <a:solidFill>
                  <a:schemeClr val="accent1"/>
                </a:solidFill>
              </a:rPr>
              <a:t>Pijama</a:t>
            </a:r>
            <a:endParaRPr b="1" sz="1200">
              <a:solidFill>
                <a:schemeClr val="accent1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•"/>
            </a:pPr>
            <a:r>
              <a:rPr b="1" lang="en-US" sz="1200">
                <a:solidFill>
                  <a:schemeClr val="accent1"/>
                </a:solidFill>
              </a:rPr>
              <a:t>Cangur, capelina o anorac</a:t>
            </a:r>
            <a:endParaRPr b="1" sz="1200">
              <a:solidFill>
                <a:schemeClr val="accent1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•"/>
            </a:pPr>
            <a:r>
              <a:rPr b="1" lang="en-US" sz="1200">
                <a:solidFill>
                  <a:schemeClr val="accent1"/>
                </a:solidFill>
              </a:rPr>
              <a:t>Roba i recanvis</a:t>
            </a:r>
            <a:endParaRPr b="1" sz="1200">
              <a:solidFill>
                <a:schemeClr val="accent1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•"/>
            </a:pPr>
            <a:r>
              <a:rPr b="1" lang="en-US" sz="1200">
                <a:solidFill>
                  <a:schemeClr val="accent1"/>
                </a:solidFill>
              </a:rPr>
              <a:t>Bosses per a la roba bruta</a:t>
            </a:r>
            <a:endParaRPr b="1" sz="1200">
              <a:solidFill>
                <a:schemeClr val="accent1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•"/>
            </a:pPr>
            <a:r>
              <a:rPr b="1" lang="en-US" sz="1200">
                <a:solidFill>
                  <a:schemeClr val="accent1"/>
                </a:solidFill>
              </a:rPr>
              <a:t>Calçat adequat per caminar (de sola rugosa)</a:t>
            </a:r>
            <a:endParaRPr b="1" sz="1200">
              <a:solidFill>
                <a:schemeClr val="accent1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•"/>
            </a:pPr>
            <a:r>
              <a:rPr b="1" lang="en-US" sz="1200">
                <a:solidFill>
                  <a:schemeClr val="accent1"/>
                </a:solidFill>
              </a:rPr>
              <a:t>Tovallola gran</a:t>
            </a:r>
            <a:endParaRPr b="1" sz="1200">
              <a:solidFill>
                <a:schemeClr val="accent1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•"/>
            </a:pPr>
            <a:r>
              <a:rPr b="1" lang="en-US" sz="1200">
                <a:solidFill>
                  <a:schemeClr val="accent1"/>
                </a:solidFill>
              </a:rPr>
              <a:t>Mocadors</a:t>
            </a:r>
            <a:endParaRPr b="1" sz="1200">
              <a:solidFill>
                <a:schemeClr val="accent1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•"/>
            </a:pPr>
            <a:r>
              <a:rPr b="1" lang="en-US" sz="1200">
                <a:solidFill>
                  <a:schemeClr val="accent1"/>
                </a:solidFill>
              </a:rPr>
              <a:t>Necesser: sabó, raspall de dents, etc.</a:t>
            </a:r>
            <a:endParaRPr b="1" sz="1200">
              <a:solidFill>
                <a:schemeClr val="accent1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•"/>
            </a:pPr>
            <a:r>
              <a:rPr b="1" lang="en-US" sz="1200">
                <a:solidFill>
                  <a:schemeClr val="accent1"/>
                </a:solidFill>
              </a:rPr>
              <a:t>Lot o llanterna (amb piles noves, o de recanvi)</a:t>
            </a:r>
            <a:endParaRPr b="1" sz="1200">
              <a:solidFill>
                <a:schemeClr val="accent1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•"/>
            </a:pPr>
            <a:r>
              <a:rPr b="1" lang="en-US" sz="1200">
                <a:solidFill>
                  <a:schemeClr val="accent1"/>
                </a:solidFill>
              </a:rPr>
              <a:t>Cantimplora</a:t>
            </a:r>
            <a:endParaRPr b="1" sz="1200">
              <a:solidFill>
                <a:schemeClr val="accent1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•"/>
            </a:pPr>
            <a:r>
              <a:rPr b="1" lang="en-US" sz="1200">
                <a:solidFill>
                  <a:schemeClr val="accent1"/>
                </a:solidFill>
              </a:rPr>
              <a:t>Gorra i/o fulard</a:t>
            </a:r>
            <a:endParaRPr b="1" sz="1200">
              <a:solidFill>
                <a:schemeClr val="accent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•"/>
            </a:pPr>
            <a:r>
              <a:rPr b="1" lang="en-US" sz="1200">
                <a:solidFill>
                  <a:schemeClr val="accent1"/>
                </a:solidFill>
              </a:rPr>
              <a:t>Crema solar i bàlsam de llavis</a:t>
            </a:r>
            <a:endParaRPr b="1" sz="1200">
              <a:solidFill>
                <a:schemeClr val="accent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•"/>
            </a:pPr>
            <a:r>
              <a:rPr b="1" lang="en-US" sz="1200">
                <a:solidFill>
                  <a:schemeClr val="accent1"/>
                </a:solidFill>
              </a:rPr>
              <a:t>Banyador, xancletes i tovallola de piscina (si és necessari)</a:t>
            </a:r>
            <a:endParaRPr b="1" sz="1200">
              <a:solidFill>
                <a:schemeClr val="accent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•"/>
            </a:pPr>
            <a:r>
              <a:rPr b="1" lang="en-US" sz="1200">
                <a:solidFill>
                  <a:schemeClr val="accent1"/>
                </a:solidFill>
              </a:rPr>
              <a:t>Repel·lent de mosquits</a:t>
            </a:r>
            <a:endParaRPr b="1" sz="1900">
              <a:solidFill>
                <a:schemeClr val="accent1"/>
              </a:solidFill>
            </a:endParaRPr>
          </a:p>
        </p:txBody>
      </p:sp>
      <p:sp>
        <p:nvSpPr>
          <p:cNvPr id="109" name="Google Shape;109;p21"/>
          <p:cNvSpPr txBox="1"/>
          <p:nvPr>
            <p:ph idx="4294967295" type="title"/>
          </p:nvPr>
        </p:nvSpPr>
        <p:spPr>
          <a:xfrm>
            <a:off x="871800" y="0"/>
            <a:ext cx="7400400" cy="9975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MATERIAL NECESSARI</a:t>
            </a:r>
            <a:endParaRPr sz="4800"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36072">
            <a:off x="5815222" y="1749222"/>
            <a:ext cx="3023806" cy="4163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/>
          <p:nvPr/>
        </p:nvSpPr>
        <p:spPr>
          <a:xfrm>
            <a:off x="787725" y="1192000"/>
            <a:ext cx="3948900" cy="51294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9:00-9:30 Esmorzar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10:00-13:00 Activitat matí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13:30-14:30 Dinar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14:30-15:30 temps lliure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15:30-19:00 Ativitat tarda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19:00-20:00 Temps lliure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20:00-23:00 Activitat de nit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15714">
            <a:off x="5070275" y="1481687"/>
            <a:ext cx="3495675" cy="22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78918">
            <a:off x="5070275" y="4405625"/>
            <a:ext cx="3495675" cy="19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2"/>
          <p:cNvSpPr txBox="1"/>
          <p:nvPr>
            <p:ph idx="4294967295" type="title"/>
          </p:nvPr>
        </p:nvSpPr>
        <p:spPr>
          <a:xfrm>
            <a:off x="871800" y="0"/>
            <a:ext cx="7400400" cy="9975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HORARI MARC</a:t>
            </a:r>
            <a:endParaRPr sz="4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